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65" r:id="rId10"/>
    <p:sldId id="264" r:id="rId11"/>
    <p:sldId id="267" r:id="rId12"/>
    <p:sldId id="268" r:id="rId13"/>
    <p:sldId id="269" r:id="rId14"/>
    <p:sldId id="270" r:id="rId15"/>
    <p:sldId id="272" r:id="rId16"/>
    <p:sldId id="271" r:id="rId17"/>
    <p:sldId id="273" r:id="rId1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8116" autoAdjust="0"/>
    <p:restoredTop sz="94660"/>
  </p:normalViewPr>
  <p:slideViewPr>
    <p:cSldViewPr>
      <p:cViewPr varScale="1">
        <p:scale>
          <a:sx n="63" d="100"/>
          <a:sy n="63" d="100"/>
        </p:scale>
        <p:origin x="-1618"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7" d="100"/>
          <a:sy n="47" d="100"/>
        </p:scale>
        <p:origin x="-2448"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C0A062-96D1-493D-BA7C-31A3008287A8}" type="datetimeFigureOut">
              <a:rPr lang="de-DE" smtClean="0"/>
              <a:t>01.02.2016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6A03EA-FFF1-405C-8FBC-9F6D2616FC42}" type="slidenum">
              <a:rPr lang="de-DE" smtClean="0"/>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E6A03EA-FFF1-405C-8FBC-9F6D2616FC42}" type="slidenum">
              <a:rPr lang="de-DE" smtClean="0"/>
              <a:t>16</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8" name="Datumsplatzhalter 27"/>
          <p:cNvSpPr>
            <a:spLocks noGrp="1"/>
          </p:cNvSpPr>
          <p:nvPr>
            <p:ph type="dt" sz="half" idx="10"/>
          </p:nvPr>
        </p:nvSpPr>
        <p:spPr/>
        <p:txBody>
          <a:bodyPr/>
          <a:lstStyle>
            <a:extLst/>
          </a:lstStyle>
          <a:p>
            <a:fld id="{0FFBF9E9-DB07-4E55-AB56-5A97E153220E}" type="datetimeFigureOut">
              <a:rPr lang="de-DE" smtClean="0"/>
              <a:t>01.02.2016</a:t>
            </a:fld>
            <a:endParaRPr lang="de-DE"/>
          </a:p>
        </p:txBody>
      </p:sp>
      <p:sp>
        <p:nvSpPr>
          <p:cNvPr id="17" name="Fußzeilenplatzhalter 16"/>
          <p:cNvSpPr>
            <a:spLocks noGrp="1"/>
          </p:cNvSpPr>
          <p:nvPr>
            <p:ph type="ftr" sz="quarter" idx="11"/>
          </p:nvPr>
        </p:nvSpPr>
        <p:spPr/>
        <p:txBody>
          <a:bodyPr/>
          <a:lstStyle>
            <a:extLst/>
          </a:lstStyle>
          <a:p>
            <a:endParaRPr lang="de-DE"/>
          </a:p>
        </p:txBody>
      </p:sp>
      <p:sp>
        <p:nvSpPr>
          <p:cNvPr id="29" name="Foliennummernplatzhalter 28"/>
          <p:cNvSpPr>
            <a:spLocks noGrp="1"/>
          </p:cNvSpPr>
          <p:nvPr>
            <p:ph type="sldNum" sz="quarter" idx="12"/>
          </p:nvPr>
        </p:nvSpPr>
        <p:spPr/>
        <p:txBody>
          <a:bodyPr/>
          <a:lstStyle>
            <a:extLst/>
          </a:lstStyle>
          <a:p>
            <a:fld id="{64C2DD45-DE06-437C-B5B2-833A546DD2A6}" type="slidenum">
              <a:rPr lang="de-DE" smtClean="0"/>
              <a:t>‹Nr.›</a:t>
            </a:fld>
            <a:endParaRPr lang="de-DE"/>
          </a:p>
        </p:txBody>
      </p:sp>
      <p:sp>
        <p:nvSpPr>
          <p:cNvPr id="32" name="Rechteck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hteck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hteck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hteck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hteck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el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de-DE" smtClean="0"/>
              <a:t>Titelmasterformat durch Klicken bearbeiten</a:t>
            </a:r>
            <a:endParaRPr kumimoji="0" lang="en-US"/>
          </a:p>
        </p:txBody>
      </p:sp>
      <p:sp>
        <p:nvSpPr>
          <p:cNvPr id="9" name="Untertitel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smtClean="0"/>
              <a:t>Formatvorlage des Untertitelmasters durch Klicken bearbeiten</a:t>
            </a:r>
            <a:endParaRPr kumimoji="0" lang="en-US"/>
          </a:p>
        </p:txBody>
      </p:sp>
      <p:sp>
        <p:nvSpPr>
          <p:cNvPr id="56" name="Rechteck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hteck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hteck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hteck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0FFBF9E9-DB07-4E55-AB56-5A97E153220E}" type="datetimeFigureOut">
              <a:rPr lang="de-DE" smtClean="0"/>
              <a:t>01.02.2016</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64C2DD45-DE06-437C-B5B2-833A546DD2A6}"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9"/>
            <a:ext cx="1981200" cy="5851525"/>
          </a:xfrm>
        </p:spPr>
        <p:txBody>
          <a:bodyPr vert="eaVert" anchor="ct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609600" y="274639"/>
            <a:ext cx="5867400" cy="5851525"/>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0FFBF9E9-DB07-4E55-AB56-5A97E153220E}" type="datetimeFigureOut">
              <a:rPr lang="de-DE" smtClean="0"/>
              <a:t>01.02.2016</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64C2DD45-DE06-437C-B5B2-833A546DD2A6}"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0FFBF9E9-DB07-4E55-AB56-5A97E153220E}" type="datetimeFigureOut">
              <a:rPr lang="de-DE" smtClean="0"/>
              <a:t>01.02.2016</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64C2DD45-DE06-437C-B5B2-833A546DD2A6}" type="slidenum">
              <a:rPr lang="de-DE" smtClean="0"/>
              <a:t>‹Nr.›</a:t>
            </a:fld>
            <a:endParaRPr lang="de-D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14" name="Freihand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ihand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ihand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ihand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ihand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ihand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ihand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ihand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ihand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ihand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ihand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ihand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ihand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ihand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ihand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platzhalt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extLst/>
          </a:lstStyle>
          <a:p>
            <a:fld id="{0FFBF9E9-DB07-4E55-AB56-5A97E153220E}" type="datetimeFigureOut">
              <a:rPr lang="de-DE" smtClean="0"/>
              <a:t>01.02.2016</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64C2DD45-DE06-437C-B5B2-833A546DD2A6}" type="slidenum">
              <a:rPr lang="de-DE" smtClean="0"/>
              <a:t>‹Nr.›</a:t>
            </a:fld>
            <a:endParaRPr lang="de-DE"/>
          </a:p>
        </p:txBody>
      </p:sp>
      <p:sp>
        <p:nvSpPr>
          <p:cNvPr id="7" name="Rechteck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de-DE" smtClean="0"/>
              <a:t>Titelmasterformat durch Klicken bearbeiten</a:t>
            </a:r>
            <a:endParaRPr kumimoji="0" lang="en-US"/>
          </a:p>
        </p:txBody>
      </p:sp>
      <p:sp>
        <p:nvSpPr>
          <p:cNvPr id="8" name="Rechteck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hteck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hteck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hteck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hteck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512064"/>
            <a:ext cx="8229600" cy="914400"/>
          </a:xfrm>
        </p:spPr>
        <p:txBody>
          <a:bodyPr/>
          <a:lstStyle>
            <a:extLst/>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0FFBF9E9-DB07-4E55-AB56-5A97E153220E}" type="datetimeFigureOut">
              <a:rPr lang="de-DE" smtClean="0"/>
              <a:t>01.02.2016</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p:txBody>
          <a:bodyPr/>
          <a:lstStyle>
            <a:extLst/>
          </a:lstStyle>
          <a:p>
            <a:fld id="{64C2DD45-DE06-437C-B5B2-833A546DD2A6}"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5" name="Rechteck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504824" y="512064"/>
            <a:ext cx="7772400" cy="914400"/>
          </a:xfrm>
        </p:spPr>
        <p:txBody>
          <a:bodyPr anchor="t"/>
          <a:lstStyle>
            <a:lvl1pPr>
              <a:defRPr sz="4000"/>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extLst/>
          </a:lstStyle>
          <a:p>
            <a:fld id="{0FFBF9E9-DB07-4E55-AB56-5A97E153220E}" type="datetimeFigureOut">
              <a:rPr lang="de-DE" smtClean="0"/>
              <a:t>01.02.2016</a:t>
            </a:fld>
            <a:endParaRPr lang="de-DE"/>
          </a:p>
        </p:txBody>
      </p:sp>
      <p:sp>
        <p:nvSpPr>
          <p:cNvPr id="8" name="Fußzeilenplatzhalter 7"/>
          <p:cNvSpPr>
            <a:spLocks noGrp="1"/>
          </p:cNvSpPr>
          <p:nvPr>
            <p:ph type="ftr" sz="quarter" idx="11"/>
          </p:nvPr>
        </p:nvSpPr>
        <p:spPr/>
        <p:txBody>
          <a:bodyPr/>
          <a:lstStyle>
            <a:extLst/>
          </a:lstStyle>
          <a:p>
            <a:endParaRPr lang="de-DE"/>
          </a:p>
        </p:txBody>
      </p:sp>
      <p:sp>
        <p:nvSpPr>
          <p:cNvPr id="9" name="Foliennummernplatzhalter 8"/>
          <p:cNvSpPr>
            <a:spLocks noGrp="1"/>
          </p:cNvSpPr>
          <p:nvPr>
            <p:ph type="sldNum" sz="quarter" idx="12"/>
          </p:nvPr>
        </p:nvSpPr>
        <p:spPr/>
        <p:txBody>
          <a:bodyPr/>
          <a:lstStyle>
            <a:extLst/>
          </a:lstStyle>
          <a:p>
            <a:fld id="{64C2DD45-DE06-437C-B5B2-833A546DD2A6}" type="slidenum">
              <a:rPr lang="de-DE" smtClean="0"/>
              <a:t>‹Nr.›</a:t>
            </a:fld>
            <a:endParaRPr lang="de-DE"/>
          </a:p>
        </p:txBody>
      </p:sp>
      <p:sp>
        <p:nvSpPr>
          <p:cNvPr id="16" name="Rechteck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hteck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hteck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hteck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hteck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hteck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hteck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hteck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hteck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914400" y="512064"/>
            <a:ext cx="7772400" cy="914400"/>
          </a:xfrm>
        </p:spPr>
        <p:txBody>
          <a:bodyPr/>
          <a:lstStyle>
            <a:lvl1pPr>
              <a:defRPr sz="4000" cap="none" baseline="0"/>
            </a:lvl1pPr>
            <a:extLst/>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extLst/>
          </a:lstStyle>
          <a:p>
            <a:fld id="{0FFBF9E9-DB07-4E55-AB56-5A97E153220E}" type="datetimeFigureOut">
              <a:rPr lang="de-DE" smtClean="0"/>
              <a:t>01.02.2016</a:t>
            </a:fld>
            <a:endParaRPr lang="de-DE"/>
          </a:p>
        </p:txBody>
      </p:sp>
      <p:sp>
        <p:nvSpPr>
          <p:cNvPr id="4" name="Fußzeilenplatzhalter 3"/>
          <p:cNvSpPr>
            <a:spLocks noGrp="1"/>
          </p:cNvSpPr>
          <p:nvPr>
            <p:ph type="ftr" sz="quarter" idx="11"/>
          </p:nvPr>
        </p:nvSpPr>
        <p:spPr/>
        <p:txBody>
          <a:bodyPr/>
          <a:lstStyle>
            <a:extLst/>
          </a:lstStyle>
          <a:p>
            <a:endParaRPr lang="de-DE"/>
          </a:p>
        </p:txBody>
      </p:sp>
      <p:sp>
        <p:nvSpPr>
          <p:cNvPr id="5" name="Foliennummernplatzhalter 4"/>
          <p:cNvSpPr>
            <a:spLocks noGrp="1"/>
          </p:cNvSpPr>
          <p:nvPr>
            <p:ph type="sldNum" sz="quarter" idx="12"/>
          </p:nvPr>
        </p:nvSpPr>
        <p:spPr/>
        <p:txBody>
          <a:bodyPr/>
          <a:lstStyle>
            <a:extLst/>
          </a:lstStyle>
          <a:p>
            <a:fld id="{64C2DD45-DE06-437C-B5B2-833A546DD2A6}"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273050"/>
            <a:ext cx="8229600" cy="1162050"/>
          </a:xfrm>
        </p:spPr>
        <p:txBody>
          <a:bodyPr anchor="ctr"/>
          <a:lstStyle>
            <a:lvl1pPr algn="l">
              <a:buNone/>
              <a:defRPr sz="3600" b="0"/>
            </a:lvl1pPr>
            <a:extLst/>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0FFBF9E9-DB07-4E55-AB56-5A97E153220E}" type="datetimeFigureOut">
              <a:rPr lang="de-DE" smtClean="0"/>
              <a:t>01.02.2016</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p:txBody>
          <a:bodyPr/>
          <a:lstStyle>
            <a:extLst/>
          </a:lstStyle>
          <a:p>
            <a:fld id="{64C2DD45-DE06-437C-B5B2-833A546DD2A6}"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8" name="Rechteck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Gerade Verbindung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uppieren 9"/>
          <p:cNvGrpSpPr/>
          <p:nvPr/>
        </p:nvGrpSpPr>
        <p:grpSpPr>
          <a:xfrm rot="5400000">
            <a:off x="8514581" y="1219200"/>
            <a:ext cx="132763" cy="128466"/>
            <a:chOff x="6668087" y="1297746"/>
            <a:chExt cx="161840" cy="156602"/>
          </a:xfrm>
        </p:grpSpPr>
        <p:cxnSp>
          <p:nvCxnSpPr>
            <p:cNvPr id="15" name="Gerade Verbindung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el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de-DE" smtClean="0"/>
              <a:t>Bild durch Klicken auf Symbol hinzufügen</a:t>
            </a:r>
            <a:endParaRPr kumimoji="0" lang="en-US"/>
          </a:p>
        </p:txBody>
      </p:sp>
      <p:sp>
        <p:nvSpPr>
          <p:cNvPr id="4" name="Textplatzhalt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de-DE" smtClean="0"/>
              <a:t>Textmasterformate durch Klicken bearbeiten</a:t>
            </a:r>
          </a:p>
        </p:txBody>
      </p:sp>
      <p:grpSp>
        <p:nvGrpSpPr>
          <p:cNvPr id="14" name="Gruppieren 13"/>
          <p:cNvGrpSpPr/>
          <p:nvPr/>
        </p:nvGrpSpPr>
        <p:grpSpPr>
          <a:xfrm rot="5400000">
            <a:off x="8666981" y="1371600"/>
            <a:ext cx="132763" cy="128466"/>
            <a:chOff x="6668087" y="1297746"/>
            <a:chExt cx="161840" cy="156602"/>
          </a:xfrm>
        </p:grpSpPr>
        <p:cxnSp>
          <p:nvCxnSpPr>
            <p:cNvPr id="11" name="Gerade Verbindung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uppieren 17"/>
          <p:cNvGrpSpPr/>
          <p:nvPr/>
        </p:nvGrpSpPr>
        <p:grpSpPr>
          <a:xfrm rot="5400000">
            <a:off x="8320088" y="1474763"/>
            <a:ext cx="132763" cy="128466"/>
            <a:chOff x="6668087" y="1297746"/>
            <a:chExt cx="161840" cy="156602"/>
          </a:xfrm>
        </p:grpSpPr>
        <p:cxnSp>
          <p:nvCxnSpPr>
            <p:cNvPr id="19" name="Gerade Verbindung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umsplatzhalter 4"/>
          <p:cNvSpPr>
            <a:spLocks noGrp="1"/>
          </p:cNvSpPr>
          <p:nvPr>
            <p:ph type="dt" sz="half" idx="10"/>
          </p:nvPr>
        </p:nvSpPr>
        <p:spPr>
          <a:xfrm>
            <a:off x="6477000" y="55499"/>
            <a:ext cx="2133600" cy="365125"/>
          </a:xfrm>
        </p:spPr>
        <p:txBody>
          <a:bodyPr/>
          <a:lstStyle>
            <a:extLst/>
          </a:lstStyle>
          <a:p>
            <a:fld id="{0FFBF9E9-DB07-4E55-AB56-5A97E153220E}" type="datetimeFigureOut">
              <a:rPr lang="de-DE" smtClean="0"/>
              <a:t>01.02.2016</a:t>
            </a:fld>
            <a:endParaRPr lang="de-DE"/>
          </a:p>
        </p:txBody>
      </p:sp>
      <p:sp>
        <p:nvSpPr>
          <p:cNvPr id="6" name="Fußzeilenplatzhalter 5"/>
          <p:cNvSpPr>
            <a:spLocks noGrp="1"/>
          </p:cNvSpPr>
          <p:nvPr>
            <p:ph type="ftr" sz="quarter" idx="11"/>
          </p:nvPr>
        </p:nvSpPr>
        <p:spPr>
          <a:xfrm>
            <a:off x="914400" y="55499"/>
            <a:ext cx="5562600" cy="365125"/>
          </a:xfrm>
        </p:spPr>
        <p:txBody>
          <a:bodyPr/>
          <a:lstStyle>
            <a:extLst/>
          </a:lstStyle>
          <a:p>
            <a:endParaRPr lang="de-DE"/>
          </a:p>
        </p:txBody>
      </p:sp>
      <p:sp>
        <p:nvSpPr>
          <p:cNvPr id="7" name="Foliennummernplatzhalter 6"/>
          <p:cNvSpPr>
            <a:spLocks noGrp="1"/>
          </p:cNvSpPr>
          <p:nvPr>
            <p:ph type="sldNum" sz="quarter" idx="12"/>
          </p:nvPr>
        </p:nvSpPr>
        <p:spPr>
          <a:xfrm>
            <a:off x="8610600" y="55499"/>
            <a:ext cx="457200" cy="365125"/>
          </a:xfrm>
        </p:spPr>
        <p:txBody>
          <a:bodyPr/>
          <a:lstStyle>
            <a:extLst/>
          </a:lstStyle>
          <a:p>
            <a:fld id="{64C2DD45-DE06-437C-B5B2-833A546DD2A6}"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hteck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hteck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hteck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hteck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hteck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hteck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hteck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hteck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hteck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elplatzhalt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0FFBF9E9-DB07-4E55-AB56-5A97E153220E}" type="datetimeFigureOut">
              <a:rPr lang="de-DE" smtClean="0"/>
              <a:t>01.02.2016</a:t>
            </a:fld>
            <a:endParaRPr lang="de-DE"/>
          </a:p>
        </p:txBody>
      </p:sp>
      <p:sp>
        <p:nvSpPr>
          <p:cNvPr id="3" name="Fußzeilenplatzhalt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de-DE"/>
          </a:p>
        </p:txBody>
      </p:sp>
      <p:sp>
        <p:nvSpPr>
          <p:cNvPr id="23" name="Foliennummernplatzhalt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64C2DD45-DE06-437C-B5B2-833A546DD2A6}" type="slidenum">
              <a:rPr lang="de-DE" smtClean="0"/>
              <a:t>‹Nr.›</a:t>
            </a:fld>
            <a:endParaRPr lang="de-DE"/>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de.wikipedia.org/wiki/Heidi_Specogna" TargetMode="External"/><Relationship Id="rId2" Type="http://schemas.openxmlformats.org/officeDocument/2006/relationships/hyperlink" Target="https://de.wikipedia.org/wiki/Pepe_Mujica_%E2%80%93_Der_Pr%C3%A4sident" TargetMode="Externa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404664"/>
            <a:ext cx="7844408" cy="1758057"/>
          </a:xfrm>
        </p:spPr>
        <p:txBody>
          <a:bodyPr>
            <a:normAutofit fontScale="90000"/>
          </a:bodyPr>
          <a:lstStyle/>
          <a:p>
            <a:r>
              <a:rPr lang="de-DE" sz="3100" b="1" dirty="0" smtClean="0"/>
              <a:t/>
            </a:r>
            <a:br>
              <a:rPr lang="de-DE" sz="3100" b="1" dirty="0" smtClean="0"/>
            </a:br>
            <a:r>
              <a:rPr lang="de-DE" sz="3100" b="1" dirty="0" smtClean="0">
                <a:latin typeface="Times New Roman" pitchFamily="18" charset="0"/>
                <a:cs typeface="Times New Roman" pitchFamily="18" charset="0"/>
              </a:rPr>
              <a:t>Die </a:t>
            </a:r>
            <a:r>
              <a:rPr lang="de-DE" sz="3100" b="1" dirty="0">
                <a:latin typeface="Times New Roman" pitchFamily="18" charset="0"/>
                <a:cs typeface="Times New Roman" pitchFamily="18" charset="0"/>
              </a:rPr>
              <a:t>Stadt und die Welt als Bühne</a:t>
            </a:r>
            <a:r>
              <a:rPr lang="de-DE" sz="3100" dirty="0">
                <a:latin typeface="Times New Roman" pitchFamily="18" charset="0"/>
                <a:cs typeface="Times New Roman" pitchFamily="18" charset="0"/>
              </a:rPr>
              <a:t/>
            </a:r>
            <a:br>
              <a:rPr lang="de-DE" sz="3100" dirty="0">
                <a:latin typeface="Times New Roman" pitchFamily="18" charset="0"/>
                <a:cs typeface="Times New Roman" pitchFamily="18" charset="0"/>
              </a:rPr>
            </a:br>
            <a:r>
              <a:rPr lang="de-DE" sz="3100" dirty="0" smtClean="0">
                <a:latin typeface="Times New Roman" pitchFamily="18" charset="0"/>
                <a:cs typeface="Times New Roman" pitchFamily="18" charset="0"/>
              </a:rPr>
              <a:t/>
            </a:r>
            <a:br>
              <a:rPr lang="de-DE" sz="3100" dirty="0" smtClean="0">
                <a:latin typeface="Times New Roman" pitchFamily="18" charset="0"/>
                <a:cs typeface="Times New Roman" pitchFamily="18" charset="0"/>
              </a:rPr>
            </a:br>
            <a:r>
              <a:rPr lang="de-DE" sz="3100" dirty="0" smtClean="0">
                <a:latin typeface="Times New Roman" pitchFamily="18" charset="0"/>
                <a:cs typeface="Times New Roman" pitchFamily="18" charset="0"/>
              </a:rPr>
              <a:t>Ein </a:t>
            </a:r>
            <a:r>
              <a:rPr lang="de-DE" sz="3100" dirty="0">
                <a:latin typeface="Times New Roman" pitchFamily="18" charset="0"/>
                <a:cs typeface="Times New Roman" pitchFamily="18" charset="0"/>
              </a:rPr>
              <a:t>Beitrag zu Alfons Knauths 75. Geburtstag am 09.02. 2016</a:t>
            </a:r>
            <a:r>
              <a:rPr lang="de-DE" dirty="0">
                <a:latin typeface="Times New Roman" pitchFamily="18" charset="0"/>
                <a:cs typeface="Times New Roman" pitchFamily="18" charset="0"/>
              </a:rPr>
              <a:t/>
            </a:r>
            <a:br>
              <a:rPr lang="de-DE" dirty="0">
                <a:latin typeface="Times New Roman" pitchFamily="18" charset="0"/>
                <a:cs typeface="Times New Roman" pitchFamily="18" charset="0"/>
              </a:rPr>
            </a:br>
            <a:endParaRPr lang="de-DE" dirty="0">
              <a:latin typeface="Times New Roman" pitchFamily="18" charset="0"/>
              <a:cs typeface="Times New Roman" pitchFamily="18" charset="0"/>
            </a:endParaRPr>
          </a:p>
        </p:txBody>
      </p:sp>
      <p:sp>
        <p:nvSpPr>
          <p:cNvPr id="3" name="Untertitel 2"/>
          <p:cNvSpPr>
            <a:spLocks noGrp="1"/>
          </p:cNvSpPr>
          <p:nvPr>
            <p:ph type="subTitle" idx="1"/>
          </p:nvPr>
        </p:nvSpPr>
        <p:spPr>
          <a:xfrm>
            <a:off x="1187624" y="2780928"/>
            <a:ext cx="6584776" cy="2857872"/>
          </a:xfrm>
        </p:spPr>
        <p:txBody>
          <a:bodyPr>
            <a:normAutofit/>
          </a:bodyPr>
          <a:lstStyle/>
          <a:p>
            <a:pPr algn="l">
              <a:buFont typeface="Wingdings" pitchFamily="2" charset="2"/>
              <a:buChar char="v"/>
            </a:pPr>
            <a:r>
              <a:rPr lang="de-DE" dirty="0">
                <a:solidFill>
                  <a:schemeClr val="tx1"/>
                </a:solidFill>
              </a:rPr>
              <a:t>09.02.1941 in Brühl bei Köln geboren</a:t>
            </a:r>
          </a:p>
          <a:p>
            <a:pPr algn="l">
              <a:buFont typeface="Wingdings" pitchFamily="2" charset="2"/>
              <a:buChar char="v"/>
            </a:pPr>
            <a:r>
              <a:rPr lang="de-DE" dirty="0">
                <a:solidFill>
                  <a:schemeClr val="tx1"/>
                </a:solidFill>
              </a:rPr>
              <a:t>Ab 03 / 2005 in Pension, aber immer noch (weltweit) aktiv und nicht nur mit Dichtung und Dichtern ringend</a:t>
            </a:r>
          </a:p>
          <a:p>
            <a:pPr algn="l">
              <a:buFont typeface="Wingdings" pitchFamily="2" charset="2"/>
              <a:buChar char="v"/>
            </a:pPr>
            <a:r>
              <a:rPr lang="de-DE" dirty="0">
                <a:solidFill>
                  <a:schemeClr val="tx1"/>
                </a:solidFill>
              </a:rPr>
              <a:t>Zur Biobibliographie siehe http://homepage.rub.de/alfons.knauth/</a:t>
            </a:r>
          </a:p>
          <a:p>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483768" y="692696"/>
            <a:ext cx="4523867" cy="461665"/>
          </a:xfrm>
          <a:prstGeom prst="rect">
            <a:avLst/>
          </a:prstGeom>
        </p:spPr>
        <p:txBody>
          <a:bodyPr wrap="none">
            <a:spAutoFit/>
          </a:bodyPr>
          <a:lstStyle/>
          <a:p>
            <a:pPr algn="ctr"/>
            <a:r>
              <a:rPr lang="de-DE" sz="2400" b="1" dirty="0" smtClean="0">
                <a:latin typeface="Times New Roman" pitchFamily="18" charset="0"/>
                <a:cs typeface="Times New Roman" pitchFamily="18" charset="0"/>
              </a:rPr>
              <a:t>Die Stadt und die Welt als Bühne</a:t>
            </a:r>
            <a:endParaRPr lang="de-DE" sz="2400" dirty="0"/>
          </a:p>
        </p:txBody>
      </p:sp>
      <p:sp>
        <p:nvSpPr>
          <p:cNvPr id="22530" name="Rectangle 2"/>
          <p:cNvSpPr>
            <a:spLocks noChangeArrowheads="1"/>
          </p:cNvSpPr>
          <p:nvPr/>
        </p:nvSpPr>
        <p:spPr bwMode="auto">
          <a:xfrm>
            <a:off x="323528" y="2191217"/>
            <a:ext cx="856895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Szenenwechsel : Wir begleiten den Jubilar in einige Museen und Kinos der Stadt und erleben die Entwicklung der Kulturen anhand einiger Einzelstücke und Persönlichkeiten; unter der Hand verwandelt sich dabei eine keltische Bronzezierscheibe aus Hüfingen zu einem farbigen Bühnenbild mit bedeutungsvollem  Zahlenspiel. Dazu werden die beiden folgenden Abbildungen übereinander projiziert:</a:t>
            </a:r>
            <a:endParaRPr kumimoji="0" lang="de-DE"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529" name="Bild 1" descr="IMG_4749 (2)"/>
          <p:cNvPicPr>
            <a:picLocks noChangeAspect="1" noChangeArrowheads="1"/>
          </p:cNvPicPr>
          <p:nvPr/>
        </p:nvPicPr>
        <p:blipFill>
          <a:blip r:embed="rId2" cstate="print"/>
          <a:srcRect/>
          <a:stretch>
            <a:fillRect/>
          </a:stretch>
        </p:blipFill>
        <p:spPr bwMode="auto">
          <a:xfrm>
            <a:off x="1259632" y="3789040"/>
            <a:ext cx="2834026" cy="2186014"/>
          </a:xfrm>
          <a:prstGeom prst="rect">
            <a:avLst/>
          </a:prstGeom>
          <a:noFill/>
        </p:spPr>
      </p:pic>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22531" name="Picture 3" descr="25 88 in Farbe 001"/>
          <p:cNvPicPr>
            <a:picLocks noChangeAspect="1" noChangeArrowheads="1"/>
          </p:cNvPicPr>
          <p:nvPr/>
        </p:nvPicPr>
        <p:blipFill>
          <a:blip r:embed="rId3" cstate="print"/>
          <a:srcRect/>
          <a:stretch>
            <a:fillRect/>
          </a:stretch>
        </p:blipFill>
        <p:spPr bwMode="auto">
          <a:xfrm>
            <a:off x="4427984" y="3789040"/>
            <a:ext cx="3028950" cy="2114550"/>
          </a:xfrm>
          <a:prstGeom prst="rect">
            <a:avLst/>
          </a:prstGeom>
          <a:noFill/>
        </p:spPr>
      </p:pic>
      <p:sp>
        <p:nvSpPr>
          <p:cNvPr id="22533" name="Rectangle 5"/>
          <p:cNvSpPr>
            <a:spLocks noChangeArrowheads="1"/>
          </p:cNvSpPr>
          <p:nvPr/>
        </p:nvSpPr>
        <p:spPr bwMode="auto">
          <a:xfrm>
            <a:off x="755576" y="6023992"/>
            <a:ext cx="280831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Bronzezierscheibe Hüfingen</a:t>
            </a:r>
            <a:endParaRPr kumimoji="0" lang="de-DE"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eck 7"/>
          <p:cNvSpPr/>
          <p:nvPr/>
        </p:nvSpPr>
        <p:spPr>
          <a:xfrm>
            <a:off x="4283968" y="6021288"/>
            <a:ext cx="4572000" cy="523220"/>
          </a:xfrm>
          <a:prstGeom prst="rect">
            <a:avLst/>
          </a:prstGeom>
        </p:spPr>
        <p:txBody>
          <a:bodyPr>
            <a:spAutoFit/>
          </a:bodyPr>
          <a:lstStyle/>
          <a:p>
            <a:r>
              <a:rPr lang="de-DE" sz="1400" dirty="0">
                <a:latin typeface="Times New Roman" pitchFamily="18" charset="0"/>
                <a:cs typeface="Times New Roman" pitchFamily="18" charset="0"/>
              </a:rPr>
              <a:t>Bild 25/88  als Abschluss einer Reihe von Jahresbildern von Werner Brand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483768" y="692696"/>
            <a:ext cx="4523867" cy="461665"/>
          </a:xfrm>
          <a:prstGeom prst="rect">
            <a:avLst/>
          </a:prstGeom>
        </p:spPr>
        <p:txBody>
          <a:bodyPr wrap="none">
            <a:spAutoFit/>
          </a:bodyPr>
          <a:lstStyle/>
          <a:p>
            <a:pPr algn="ctr"/>
            <a:r>
              <a:rPr lang="de-DE" sz="2400" b="1" dirty="0" smtClean="0">
                <a:latin typeface="Times New Roman" pitchFamily="18" charset="0"/>
                <a:cs typeface="Times New Roman" pitchFamily="18" charset="0"/>
              </a:rPr>
              <a:t>Die Stadt und die Welt als Bühne</a:t>
            </a:r>
            <a:endParaRPr lang="de-DE" sz="2400" dirty="0"/>
          </a:p>
        </p:txBody>
      </p:sp>
      <p:sp>
        <p:nvSpPr>
          <p:cNvPr id="24578" name="Rectangle 2"/>
          <p:cNvSpPr>
            <a:spLocks noChangeArrowheads="1"/>
          </p:cNvSpPr>
          <p:nvPr/>
        </p:nvSpPr>
        <p:spPr bwMode="auto">
          <a:xfrm>
            <a:off x="683568" y="1412776"/>
            <a:ext cx="7920881"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Auf dem Weg durch die Stadt entern wir mit dem Jubilar das Augustinermuseum und widmen uns dem „Kosmos der Niederländer“, verknüpfen so den Ober- mit dem Niederrhein und über die Marinemalerei unsere Vorstellung mit den Weiten des Ozeans, aber auch mit den Eroberungsfahrten der Europäer zur Zeit der Kolonialkriege.</a:t>
            </a:r>
            <a:endParaRPr kumimoji="0" lang="de-DE"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Nach einer Stärkung im Gasthaus Löwen, wo wir nach dem Bildungs- unseren Bärenhunger stillen, tauchen wir ab in die ständige Sammlung der Städtischen Museen, wo wir anhand mittelalterlicher Meisterwerke und barocker Pracht die ikonographischen Schätze der Stadt auf uns einwirken lassen.</a:t>
            </a:r>
            <a:endParaRPr kumimoji="0" lang="de-DE"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4579" name="Bild 1" descr="E:\IMG_4740.jpg"/>
          <p:cNvPicPr>
            <a:picLocks noChangeAspect="1" noChangeArrowheads="1"/>
          </p:cNvPicPr>
          <p:nvPr/>
        </p:nvPicPr>
        <p:blipFill>
          <a:blip r:embed="rId2" cstate="print"/>
          <a:srcRect/>
          <a:stretch>
            <a:fillRect/>
          </a:stretch>
        </p:blipFill>
        <p:spPr bwMode="auto">
          <a:xfrm rot="5400000">
            <a:off x="1946846" y="4541986"/>
            <a:ext cx="2301875" cy="1516063"/>
          </a:xfrm>
          <a:prstGeom prst="rect">
            <a:avLst/>
          </a:prstGeom>
          <a:noFill/>
          <a:ln w="9525">
            <a:noFill/>
            <a:miter lim="800000"/>
            <a:headEnd/>
            <a:tailEnd/>
          </a:ln>
        </p:spPr>
      </p:pic>
      <p:sp>
        <p:nvSpPr>
          <p:cNvPr id="7" name="Rechteck 6"/>
          <p:cNvSpPr/>
          <p:nvPr/>
        </p:nvSpPr>
        <p:spPr>
          <a:xfrm>
            <a:off x="4139952" y="5949280"/>
            <a:ext cx="3614579" cy="369332"/>
          </a:xfrm>
          <a:prstGeom prst="rect">
            <a:avLst/>
          </a:prstGeom>
        </p:spPr>
        <p:txBody>
          <a:bodyPr wrap="none">
            <a:spAutoFit/>
          </a:bodyPr>
          <a:lstStyle/>
          <a:p>
            <a:r>
              <a:rPr lang="de-DE" dirty="0"/>
              <a:t>Hölzerne Skulptur des heiligen Josef</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483768" y="692696"/>
            <a:ext cx="4523867" cy="461665"/>
          </a:xfrm>
          <a:prstGeom prst="rect">
            <a:avLst/>
          </a:prstGeom>
        </p:spPr>
        <p:txBody>
          <a:bodyPr wrap="none">
            <a:spAutoFit/>
          </a:bodyPr>
          <a:lstStyle/>
          <a:p>
            <a:pPr algn="ctr"/>
            <a:r>
              <a:rPr lang="de-DE" sz="2400" b="1" dirty="0" smtClean="0">
                <a:latin typeface="Times New Roman" pitchFamily="18" charset="0"/>
                <a:cs typeface="Times New Roman" pitchFamily="18" charset="0"/>
              </a:rPr>
              <a:t>Die Stadt und die Welt als Bühne</a:t>
            </a:r>
            <a:endParaRPr lang="de-DE" sz="2400" dirty="0"/>
          </a:p>
        </p:txBody>
      </p:sp>
      <p:sp>
        <p:nvSpPr>
          <p:cNvPr id="28674" name="Rectangle 2"/>
          <p:cNvSpPr>
            <a:spLocks noChangeArrowheads="1"/>
          </p:cNvSpPr>
          <p:nvPr/>
        </p:nvSpPr>
        <p:spPr bwMode="auto">
          <a:xfrm>
            <a:off x="323528" y="1268760"/>
            <a:ext cx="842493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Passend zu diesem Heiligen gehen wir abends ins Kino und sehen uns den neuen Dokumentarfilm </a:t>
            </a:r>
            <a:r>
              <a:rPr kumimoji="0" lang="de-DE" b="0" i="1" u="none" strike="noStrike" cap="none" normalizeH="0" baseline="0" dirty="0" smtClean="0">
                <a:ln>
                  <a:noFill/>
                </a:ln>
                <a:solidFill>
                  <a:srgbClr val="0000FF"/>
                </a:solidFill>
                <a:effectLst/>
                <a:latin typeface="Arial" pitchFamily="34" charset="0"/>
                <a:ea typeface="Times New Roman" pitchFamily="18" charset="0"/>
                <a:cs typeface="Times New Roman" pitchFamily="18" charset="0"/>
                <a:hlinkClick r:id="rId2" tooltip="Pepe Mujica – Der Präsident"/>
              </a:rPr>
              <a:t>Pepe Mujica – Der Präsident</a:t>
            </a:r>
            <a:r>
              <a:rPr kumimoji="0" lang="de-DE"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von </a:t>
            </a:r>
            <a:r>
              <a:rPr kumimoji="0" lang="de-DE" b="0" i="0" u="none" strike="noStrike" cap="none" normalizeH="0" baseline="0" dirty="0" smtClean="0">
                <a:ln>
                  <a:noFill/>
                </a:ln>
                <a:solidFill>
                  <a:srgbClr val="0000FF"/>
                </a:solidFill>
                <a:effectLst/>
                <a:latin typeface="Arial" pitchFamily="34" charset="0"/>
                <a:ea typeface="Times New Roman" pitchFamily="18" charset="0"/>
                <a:cs typeface="Times New Roman" pitchFamily="18" charset="0"/>
                <a:hlinkClick r:id="rId3" tooltip="Heidi Specogna"/>
              </a:rPr>
              <a:t>Heidi Specogna</a:t>
            </a:r>
            <a:r>
              <a:rPr kumimoji="0" lang="de-DE"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2015, an; dieser  zeigt Ausschnitte aus dem Alltag des vormaligen Präsidenten von Uruguay </a:t>
            </a:r>
            <a:r>
              <a:rPr kumimoji="0" lang="de-DE"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José</a:t>
            </a:r>
            <a:r>
              <a:rPr kumimoji="0" lang="de-DE"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Mujica, der als der ärmste Präsident der Welt galt, da er nur ein Zehntel seines Gehaltes für sich behielt. Als privates Fahrzeug nutzt er einen alten VW-Käfer, für offizielle Fahrten einen Opel Corsa – darin ist er ein Vorbild für Papst Franziskus. An dieser Stelle sei daran erinnert, dass unser Jubilar gar kein Automobil selbst nutzt, sondern mit dem Fahrrad und, vor allem, mit dem Zug fährt. Daher führen wir die folgende Abbildung als </a:t>
            </a:r>
            <a:r>
              <a:rPr kumimoji="0" lang="de-DE"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drittes und letztes Bühnenbild</a:t>
            </a:r>
            <a:r>
              <a:rPr kumimoji="0" lang="de-DE"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ein:</a:t>
            </a:r>
            <a:endParaRPr kumimoji="0" lang="de-DE" b="0" i="0" u="none" strike="noStrike" cap="none" normalizeH="0" baseline="0" dirty="0" smtClean="0">
              <a:ln>
                <a:noFill/>
              </a:ln>
              <a:solidFill>
                <a:schemeClr val="tx1"/>
              </a:solidFill>
              <a:effectLst/>
              <a:latin typeface="Arial" pitchFamily="34" charset="0"/>
              <a:cs typeface="Arial" pitchFamily="34" charset="0"/>
            </a:endParaRPr>
          </a:p>
        </p:txBody>
      </p:sp>
      <p:pic>
        <p:nvPicPr>
          <p:cNvPr id="28675" name="Bild 1" descr="C:\Users\Werner\Pictures\Saved Pictures\IMG_4776 (2).jpg"/>
          <p:cNvPicPr>
            <a:picLocks noChangeAspect="1" noChangeArrowheads="1"/>
          </p:cNvPicPr>
          <p:nvPr/>
        </p:nvPicPr>
        <p:blipFill>
          <a:blip r:embed="rId4" cstate="print"/>
          <a:srcRect/>
          <a:stretch>
            <a:fillRect/>
          </a:stretch>
        </p:blipFill>
        <p:spPr bwMode="auto">
          <a:xfrm>
            <a:off x="2339752" y="3948052"/>
            <a:ext cx="2232248" cy="2909948"/>
          </a:xfrm>
          <a:prstGeom prst="rect">
            <a:avLst/>
          </a:prstGeom>
          <a:noFill/>
          <a:ln w="9525">
            <a:noFill/>
            <a:miter lim="800000"/>
            <a:headEnd/>
            <a:tailEnd/>
          </a:ln>
        </p:spPr>
      </p:pic>
      <p:sp>
        <p:nvSpPr>
          <p:cNvPr id="28676" name="Rectangle 4"/>
          <p:cNvSpPr>
            <a:spLocks noChangeArrowheads="1"/>
          </p:cNvSpPr>
          <p:nvPr/>
        </p:nvSpPr>
        <p:spPr bwMode="auto">
          <a:xfrm>
            <a:off x="4644008" y="6237312"/>
            <a:ext cx="4499992"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de-DE"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Bahnhof als Kulisse für Telefonate in die weite Welt</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483768" y="692696"/>
            <a:ext cx="4523867" cy="461665"/>
          </a:xfrm>
          <a:prstGeom prst="rect">
            <a:avLst/>
          </a:prstGeom>
        </p:spPr>
        <p:txBody>
          <a:bodyPr wrap="none">
            <a:spAutoFit/>
          </a:bodyPr>
          <a:lstStyle/>
          <a:p>
            <a:pPr algn="ctr"/>
            <a:r>
              <a:rPr lang="de-DE" sz="2400" b="1" dirty="0" smtClean="0">
                <a:latin typeface="Times New Roman" pitchFamily="18" charset="0"/>
                <a:cs typeface="Times New Roman" pitchFamily="18" charset="0"/>
              </a:rPr>
              <a:t>Die Stadt und die Welt als Bühne</a:t>
            </a:r>
            <a:endParaRPr lang="de-DE" sz="2400" dirty="0"/>
          </a:p>
        </p:txBody>
      </p:sp>
      <p:sp>
        <p:nvSpPr>
          <p:cNvPr id="27649" name="Rectangle 1"/>
          <p:cNvSpPr>
            <a:spLocks noChangeArrowheads="1"/>
          </p:cNvSpPr>
          <p:nvPr/>
        </p:nvSpPr>
        <p:spPr bwMode="auto">
          <a:xfrm>
            <a:off x="683568" y="1450902"/>
            <a:ext cx="8064896"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einem Telefongespräch – im Hintergrund die technischen Geräusche des Freiburger Bahnhofs – vertiefen wir die Diskussion über die moderne Technikwelt, indem wir uns an das Open-Source-Stück „Agonie und Ekstase des Steve Jobs“ von Mike Daisey erinnern; dieses Theaterstück diskutiert die Frage, wie fair ein Smartphone – als Beispiel für die moderne, global produzierte und gehandelte Technik – sein kann. Es ist ein gutes Beispiel für aufklärerisches Theater im Zeitalter des Consumismus. Das Stück kann von den Webseiten der Theater Aachen und Dortmund kostenlos heruntergeladen werden.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Im Hintergrund zitiert jemand Sätze aus Immanuel Kant: Was ist Aufklärung von 1784, z.B. „Es ist so bequem unmündig zu sein. Ich habe nicht </a:t>
            </a:r>
            <a:r>
              <a:rPr kumimoji="0" lang="de-DE"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nöthig</a:t>
            </a:r>
            <a:r>
              <a:rPr kumimoji="0" lang="de-DE"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zu denken, wenn ich nur bezahlen kann; andere werden das verdrießliche Geschäft schon für mich übernehmen…“</a:t>
            </a:r>
            <a:endParaRPr kumimoji="0" lang="de-DE"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483768" y="692696"/>
            <a:ext cx="4523867" cy="461665"/>
          </a:xfrm>
          <a:prstGeom prst="rect">
            <a:avLst/>
          </a:prstGeom>
        </p:spPr>
        <p:txBody>
          <a:bodyPr wrap="none">
            <a:spAutoFit/>
          </a:bodyPr>
          <a:lstStyle/>
          <a:p>
            <a:pPr algn="ctr"/>
            <a:r>
              <a:rPr lang="de-DE" sz="2400" b="1" dirty="0" smtClean="0">
                <a:latin typeface="Times New Roman" pitchFamily="18" charset="0"/>
                <a:cs typeface="Times New Roman" pitchFamily="18" charset="0"/>
              </a:rPr>
              <a:t>Die Stadt und die Welt als Bühne</a:t>
            </a:r>
            <a:endParaRPr lang="de-DE" sz="2400" dirty="0"/>
          </a:p>
        </p:txBody>
      </p:sp>
      <p:sp>
        <p:nvSpPr>
          <p:cNvPr id="26626" name="Rectangle 2"/>
          <p:cNvSpPr>
            <a:spLocks noChangeArrowheads="1"/>
          </p:cNvSpPr>
          <p:nvPr/>
        </p:nvSpPr>
        <p:spPr bwMode="auto">
          <a:xfrm>
            <a:off x="251520" y="1611759"/>
            <a:ext cx="813690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dem zum Teil autobiographischen Bühnenstück Daiseys heißt es an einer Stelle: „Ich fing an nachzudenken. Und das ist immer ein Problem, in jeder Religion. Der Moment, in dem man anfängt nachzudenken…“</a:t>
            </a:r>
            <a:endParaRPr kumimoji="0" lang="de-DE" b="0" i="0" u="none" strike="noStrike" cap="none" normalizeH="0" baseline="0" dirty="0" smtClean="0">
              <a:ln>
                <a:noFill/>
              </a:ln>
              <a:solidFill>
                <a:schemeClr val="tx1"/>
              </a:solidFill>
              <a:effectLst/>
              <a:latin typeface="Arial" pitchFamily="34" charset="0"/>
              <a:cs typeface="Arial" pitchFamily="34" charset="0"/>
            </a:endParaRPr>
          </a:p>
        </p:txBody>
      </p:sp>
      <p:pic>
        <p:nvPicPr>
          <p:cNvPr id="26625" name="Bild 1" descr="Einkaufswagen auf Denkmalsockel 001"/>
          <p:cNvPicPr>
            <a:picLocks noChangeAspect="1" noChangeArrowheads="1"/>
          </p:cNvPicPr>
          <p:nvPr/>
        </p:nvPicPr>
        <p:blipFill>
          <a:blip r:embed="rId2" cstate="print">
            <a:lum contrast="10000"/>
          </a:blip>
          <a:srcRect/>
          <a:stretch>
            <a:fillRect/>
          </a:stretch>
        </p:blipFill>
        <p:spPr bwMode="auto">
          <a:xfrm>
            <a:off x="1979712" y="2924944"/>
            <a:ext cx="1646238" cy="2416175"/>
          </a:xfrm>
          <a:prstGeom prst="rect">
            <a:avLst/>
          </a:prstGeom>
          <a:noFill/>
        </p:spPr>
      </p:pic>
      <p:sp>
        <p:nvSpPr>
          <p:cNvPr id="5" name="Rechteck 4"/>
          <p:cNvSpPr/>
          <p:nvPr/>
        </p:nvSpPr>
        <p:spPr>
          <a:xfrm>
            <a:off x="3779912" y="4221088"/>
            <a:ext cx="4572000" cy="923330"/>
          </a:xfrm>
          <a:prstGeom prst="rect">
            <a:avLst/>
          </a:prstGeom>
        </p:spPr>
        <p:txBody>
          <a:bodyPr>
            <a:spAutoFit/>
          </a:bodyPr>
          <a:lstStyle/>
          <a:p>
            <a:r>
              <a:rPr lang="de-DE" dirty="0"/>
              <a:t>Foto zum Consumismus, um 1974 aufgenommen in der Bretagne </a:t>
            </a:r>
            <a:endParaRPr lang="de-DE" dirty="0" smtClean="0"/>
          </a:p>
          <a:p>
            <a:r>
              <a:rPr lang="de-DE" dirty="0" smtClean="0"/>
              <a:t>von </a:t>
            </a:r>
            <a:r>
              <a:rPr lang="de-DE" dirty="0"/>
              <a:t>Werner Brand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411760" y="908720"/>
            <a:ext cx="4490205" cy="461665"/>
          </a:xfrm>
          <a:prstGeom prst="rect">
            <a:avLst/>
          </a:prstGeom>
        </p:spPr>
        <p:txBody>
          <a:bodyPr wrap="none">
            <a:spAutoFit/>
          </a:bodyPr>
          <a:lstStyle/>
          <a:p>
            <a:pPr algn="ctr"/>
            <a:r>
              <a:rPr lang="de-DE" sz="2400" b="1" dirty="0" smtClean="0">
                <a:latin typeface="Times New Roman" pitchFamily="18" charset="0"/>
                <a:cs typeface="Times New Roman" pitchFamily="18" charset="0"/>
              </a:rPr>
              <a:t>Die Stadt und die Welt als Bühne</a:t>
            </a:r>
            <a:endParaRPr lang="de-DE" sz="2400" dirty="0"/>
          </a:p>
        </p:txBody>
      </p:sp>
      <p:sp>
        <p:nvSpPr>
          <p:cNvPr id="44034" name="Rectangle 2"/>
          <p:cNvSpPr>
            <a:spLocks noChangeArrowheads="1"/>
          </p:cNvSpPr>
          <p:nvPr/>
        </p:nvSpPr>
        <p:spPr bwMode="auto">
          <a:xfrm>
            <a:off x="539552" y="1628800"/>
            <a:ext cx="741682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Was würde besser passen zu dieser Diskussion über die Freuden und Leiden des Denkens auch in Zeiten der Technik-Religion als ein von Rodin inspiriertes Porträt unseres Jubilars als denkender und zugleich versonnener Mensch, der zugleich übers seine eigene Endlichkeit nachsinnt, wie eines seiner Denkprodukte verrät, das wir nur leicht verändert haben.</a:t>
            </a:r>
            <a:endParaRPr kumimoji="0" lang="de-DE" b="0" i="0" u="none" strike="noStrike" cap="none" normalizeH="0" baseline="0" dirty="0" smtClean="0">
              <a:ln>
                <a:noFill/>
              </a:ln>
              <a:solidFill>
                <a:schemeClr val="tx1"/>
              </a:solidFill>
              <a:effectLst/>
              <a:latin typeface="Arial" pitchFamily="34" charset="0"/>
              <a:cs typeface="Arial" pitchFamily="34" charset="0"/>
            </a:endParaRPr>
          </a:p>
        </p:txBody>
      </p:sp>
      <p:pic>
        <p:nvPicPr>
          <p:cNvPr id="44033" name="Picture 1" descr="IMG_4734"/>
          <p:cNvPicPr>
            <a:picLocks noChangeAspect="1" noChangeArrowheads="1"/>
          </p:cNvPicPr>
          <p:nvPr/>
        </p:nvPicPr>
        <p:blipFill>
          <a:blip r:embed="rId2" cstate="print"/>
          <a:srcRect/>
          <a:stretch>
            <a:fillRect/>
          </a:stretch>
        </p:blipFill>
        <p:spPr bwMode="auto">
          <a:xfrm>
            <a:off x="2483768" y="3212976"/>
            <a:ext cx="4340845" cy="2891079"/>
          </a:xfrm>
          <a:prstGeom prst="rect">
            <a:avLst/>
          </a:prstGeom>
          <a:noFill/>
        </p:spPr>
      </p:pic>
      <p:sp>
        <p:nvSpPr>
          <p:cNvPr id="44035" name="Rectangle 3"/>
          <p:cNvSpPr>
            <a:spLocks noChangeArrowheads="1"/>
          </p:cNvSpPr>
          <p:nvPr/>
        </p:nvSpPr>
        <p:spPr bwMode="auto">
          <a:xfrm>
            <a:off x="2123728" y="6237312"/>
            <a:ext cx="464400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Porträt Alfons Knauth (03 / 2015) von Werner Brand</a:t>
            </a:r>
            <a:endParaRPr kumimoji="0" lang="de-DE"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979712" y="332656"/>
            <a:ext cx="5256583" cy="461665"/>
          </a:xfrm>
          <a:prstGeom prst="rect">
            <a:avLst/>
          </a:prstGeom>
        </p:spPr>
        <p:txBody>
          <a:bodyPr wrap="square">
            <a:spAutoFit/>
          </a:bodyPr>
          <a:lstStyle/>
          <a:p>
            <a:pPr algn="ctr"/>
            <a:r>
              <a:rPr lang="de-DE" sz="2400" b="1" dirty="0" smtClean="0">
                <a:latin typeface="Times New Roman" pitchFamily="18" charset="0"/>
                <a:cs typeface="Times New Roman" pitchFamily="18" charset="0"/>
              </a:rPr>
              <a:t>Die Stadt und die Welt als Bühne</a:t>
            </a:r>
            <a:endParaRPr lang="de-DE" sz="2400" dirty="0"/>
          </a:p>
        </p:txBody>
      </p:sp>
      <p:pic>
        <p:nvPicPr>
          <p:cNvPr id="43011" name="Picture 3" descr="Verlängerter Knauth-Down 2016 001"/>
          <p:cNvPicPr>
            <a:picLocks noChangeAspect="1" noChangeArrowheads="1"/>
          </p:cNvPicPr>
          <p:nvPr/>
        </p:nvPicPr>
        <p:blipFill>
          <a:blip r:embed="rId3" cstate="print"/>
          <a:srcRect/>
          <a:stretch>
            <a:fillRect/>
          </a:stretch>
        </p:blipFill>
        <p:spPr bwMode="auto">
          <a:xfrm>
            <a:off x="2699792" y="1052736"/>
            <a:ext cx="3384376" cy="5503517"/>
          </a:xfrm>
          <a:prstGeom prst="rect">
            <a:avLst/>
          </a:prstGeom>
          <a:noFill/>
          <a:ln w="9525">
            <a:noFill/>
            <a:miter lim="800000"/>
            <a:headEnd/>
            <a:tailEnd/>
          </a:ln>
        </p:spPr>
      </p:pic>
      <p:sp>
        <p:nvSpPr>
          <p:cNvPr id="43012" name="Rectangle 4"/>
          <p:cNvSpPr>
            <a:spLocks noChangeArrowheads="1"/>
          </p:cNvSpPr>
          <p:nvPr/>
        </p:nvSpPr>
        <p:spPr bwMode="auto">
          <a:xfrm>
            <a:off x="5724128" y="5877272"/>
            <a:ext cx="2339752"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de-DE"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Der Count-Down läuft…</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051720" y="764704"/>
            <a:ext cx="5040560" cy="461665"/>
          </a:xfrm>
          <a:prstGeom prst="rect">
            <a:avLst/>
          </a:prstGeom>
        </p:spPr>
        <p:txBody>
          <a:bodyPr wrap="square">
            <a:spAutoFit/>
          </a:bodyPr>
          <a:lstStyle/>
          <a:p>
            <a:r>
              <a:rPr lang="de-DE" sz="2400" b="1" dirty="0" smtClean="0">
                <a:latin typeface="Times New Roman" pitchFamily="18" charset="0"/>
                <a:cs typeface="Times New Roman" pitchFamily="18" charset="0"/>
              </a:rPr>
              <a:t>Die Stadt und die Welt als Bühne</a:t>
            </a:r>
            <a:endParaRPr lang="de-DE" sz="2400" dirty="0"/>
          </a:p>
        </p:txBody>
      </p:sp>
      <p:sp>
        <p:nvSpPr>
          <p:cNvPr id="47105" name="Rectangle 1"/>
          <p:cNvSpPr>
            <a:spLocks noChangeArrowheads="1"/>
          </p:cNvSpPr>
          <p:nvPr/>
        </p:nvSpPr>
        <p:spPr bwMode="auto">
          <a:xfrm>
            <a:off x="179512" y="1551275"/>
            <a:ext cx="8568952"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seinem  Leitfaden zur Abschiedsvorlesung von Prof. Knauth „Dichterspinne und Lebensfaden“ an der Ruhr-Universität Bochum am 09.02. 2006, also vor genau 10 Jahren,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hat der Autor einen Titanic </a:t>
            </a:r>
            <a:r>
              <a:rPr kumimoji="0" lang="de-DE"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Karicartoon</a:t>
            </a:r>
            <a:r>
              <a:rPr kumimoji="0" lang="de-DE"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präsentiert, in dem </a:t>
            </a:r>
            <a:r>
              <a:rPr kumimoji="0" lang="de-DE"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dem</a:t>
            </a:r>
            <a:r>
              <a:rPr kumimoji="0" lang="de-DE"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Jubilar der Countdown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gegen den Strich (à </a:t>
            </a:r>
            <a:r>
              <a:rPr kumimoji="0" lang="de-DE"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rebours</a:t>
            </a:r>
            <a:r>
              <a:rPr kumimoji="0" lang="de-DE"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gebürstet wird.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Wegen des großen Erfolges haben wir diesen Countdown oder Knauth-Down bis ins Jahr 2016 verlängert, mit der Möglichkeit wie im oben gezeigten Jahresbild über die dreimalige Zahl 25 hinaus Richtung 88 zu gehen.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Aber nicht nur in den vielen Memento </a:t>
            </a:r>
            <a:r>
              <a:rPr kumimoji="0" lang="de-DE"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mori</a:t>
            </a:r>
            <a:r>
              <a:rPr kumimoji="0" lang="de-DE"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die die interkulturelle Bilderwelt und die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zeitgenössische Wirklichkeit uns entgegenhalten, gilt: Der Countdown läuft, nutze die Zeit…</a:t>
            </a:r>
          </a:p>
          <a:p>
            <a:pPr marL="0" marR="0" lvl="0" indent="0" algn="l" defTabSz="914400" rtl="0" eaLnBrk="0" fontAlgn="base" latinLnBrk="0" hangingPunct="0">
              <a:lnSpc>
                <a:spcPct val="100000"/>
              </a:lnSpc>
              <a:spcBef>
                <a:spcPct val="0"/>
              </a:spcBef>
              <a:spcAft>
                <a:spcPct val="0"/>
              </a:spcAft>
              <a:buClrTx/>
              <a:buSzTx/>
              <a:buFontTx/>
              <a:buNone/>
              <a:tabLst/>
            </a:pPr>
            <a:endParaRPr lang="de-DE" dirty="0">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diesem Sinne rufen wir zum Schluss gemeinsam: Ad </a:t>
            </a:r>
            <a:r>
              <a:rPr kumimoji="0" lang="de-DE"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multos</a:t>
            </a:r>
            <a:r>
              <a:rPr kumimoji="0" lang="de-DE"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de-DE"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annos</a:t>
            </a:r>
            <a:r>
              <a:rPr kumimoji="0" lang="de-DE"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de-DE"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felices</a:t>
            </a:r>
            <a:r>
              <a:rPr kumimoji="0" lang="de-DE"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de-DE" dirty="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Werner Brand 31.01.2016</a:t>
            </a:r>
            <a:endParaRPr kumimoji="0" lang="de-DE"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b="1" dirty="0" smtClean="0">
                <a:latin typeface="Times New Roman" pitchFamily="18" charset="0"/>
                <a:cs typeface="Times New Roman" pitchFamily="18" charset="0"/>
              </a:rPr>
              <a:t>Die Stadt und die Welt als Bühne</a:t>
            </a:r>
            <a:endParaRPr lang="de-DE" sz="2800" dirty="0">
              <a:latin typeface="Times New Roman" pitchFamily="18" charset="0"/>
              <a:cs typeface="Times New Roman" pitchFamily="18" charset="0"/>
            </a:endParaRPr>
          </a:p>
        </p:txBody>
      </p:sp>
      <p:pic>
        <p:nvPicPr>
          <p:cNvPr id="1026" name="Bild 1" descr="E:\IMG_4765.jpg"/>
          <p:cNvPicPr>
            <a:picLocks noChangeAspect="1" noChangeArrowheads="1"/>
          </p:cNvPicPr>
          <p:nvPr/>
        </p:nvPicPr>
        <p:blipFill>
          <a:blip r:embed="rId2" cstate="print"/>
          <a:srcRect/>
          <a:stretch>
            <a:fillRect/>
          </a:stretch>
        </p:blipFill>
        <p:spPr bwMode="auto">
          <a:xfrm>
            <a:off x="2195736" y="1196752"/>
            <a:ext cx="4752528" cy="3562702"/>
          </a:xfrm>
          <a:prstGeom prst="rect">
            <a:avLst/>
          </a:prstGeom>
          <a:noFill/>
          <a:ln w="9525">
            <a:noFill/>
            <a:miter lim="800000"/>
            <a:headEnd/>
            <a:tailEnd/>
          </a:ln>
        </p:spPr>
      </p:pic>
      <p:sp>
        <p:nvSpPr>
          <p:cNvPr id="6" name="Rechteck 5"/>
          <p:cNvSpPr/>
          <p:nvPr/>
        </p:nvSpPr>
        <p:spPr>
          <a:xfrm>
            <a:off x="1475656" y="5157192"/>
            <a:ext cx="6768752" cy="369332"/>
          </a:xfrm>
          <a:prstGeom prst="rect">
            <a:avLst/>
          </a:prstGeom>
        </p:spPr>
        <p:txBody>
          <a:bodyPr wrap="square">
            <a:spAutoFit/>
          </a:bodyPr>
          <a:lstStyle/>
          <a:p>
            <a:pPr algn="ctr"/>
            <a:r>
              <a:rPr lang="de-DE" dirty="0">
                <a:solidFill>
                  <a:prstClr val="black"/>
                </a:solidFill>
              </a:rPr>
              <a:t> </a:t>
            </a:r>
            <a:r>
              <a:rPr lang="de-DE" dirty="0" smtClean="0">
                <a:solidFill>
                  <a:prstClr val="black"/>
                </a:solidFill>
                <a:latin typeface="Times New Roman" pitchFamily="18" charset="0"/>
                <a:cs typeface="Times New Roman" pitchFamily="18" charset="0"/>
              </a:rPr>
              <a:t>Abendliches </a:t>
            </a:r>
            <a:r>
              <a:rPr lang="de-DE" dirty="0">
                <a:solidFill>
                  <a:prstClr val="black"/>
                </a:solidFill>
                <a:latin typeface="Times New Roman" pitchFamily="18" charset="0"/>
                <a:cs typeface="Times New Roman" pitchFamily="18" charset="0"/>
              </a:rPr>
              <a:t>Schattenspiel auf einer Freiburger </a:t>
            </a:r>
            <a:r>
              <a:rPr lang="de-DE" dirty="0" smtClean="0">
                <a:solidFill>
                  <a:prstClr val="black"/>
                </a:solidFill>
                <a:latin typeface="Times New Roman" pitchFamily="18" charset="0"/>
                <a:cs typeface="Times New Roman" pitchFamily="18" charset="0"/>
              </a:rPr>
              <a:t>Haus</a:t>
            </a:r>
            <a:r>
              <a:rPr lang="de-DE" dirty="0" smtClean="0">
                <a:solidFill>
                  <a:prstClr val="black"/>
                </a:solidFill>
              </a:rPr>
              <a:t>wand</a:t>
            </a:r>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b="1" dirty="0" smtClean="0">
                <a:latin typeface="Times New Roman" pitchFamily="18" charset="0"/>
                <a:cs typeface="Times New Roman" pitchFamily="18" charset="0"/>
              </a:rPr>
              <a:t>Die Stadt und die Welt als Bühne</a:t>
            </a:r>
            <a:endParaRPr lang="de-DE" sz="2400" dirty="0">
              <a:latin typeface="Times New Roman" pitchFamily="18" charset="0"/>
              <a:cs typeface="Times New Roman" pitchFamily="18" charset="0"/>
            </a:endParaRPr>
          </a:p>
        </p:txBody>
      </p:sp>
      <p:sp>
        <p:nvSpPr>
          <p:cNvPr id="3" name="Inhaltsplatzhalter 2"/>
          <p:cNvSpPr>
            <a:spLocks noGrp="1"/>
          </p:cNvSpPr>
          <p:nvPr>
            <p:ph idx="1"/>
          </p:nvPr>
        </p:nvSpPr>
        <p:spPr/>
        <p:txBody>
          <a:bodyPr>
            <a:normAutofit fontScale="70000" lnSpcReduction="20000"/>
          </a:bodyPr>
          <a:lstStyle/>
          <a:p>
            <a:pPr algn="just"/>
            <a:r>
              <a:rPr lang="de-DE" dirty="0">
                <a:latin typeface="Times New Roman" pitchFamily="18" charset="0"/>
                <a:cs typeface="Times New Roman" pitchFamily="18" charset="0"/>
              </a:rPr>
              <a:t>Auftritt eines Weltenbürgers in einer rheinischen Kleinstadt mitten im Krieg – Max Ernst ist weit weg, hat viel Sand um sich herum zum Spielen, unser Geburtstagskind dagegen muss sich durchbeißen, bekommt aber von den historischen Schattenspielen nur im Unter-</a:t>
            </a:r>
            <a:r>
              <a:rPr lang="de-DE" dirty="0" err="1">
                <a:latin typeface="Times New Roman" pitchFamily="18" charset="0"/>
                <a:cs typeface="Times New Roman" pitchFamily="18" charset="0"/>
              </a:rPr>
              <a:t>bewusstsein</a:t>
            </a:r>
            <a:r>
              <a:rPr lang="de-DE" dirty="0">
                <a:latin typeface="Times New Roman" pitchFamily="18" charset="0"/>
                <a:cs typeface="Times New Roman" pitchFamily="18" charset="0"/>
              </a:rPr>
              <a:t> mit. Der Weg in die große weite Welt geht über viele Etappen und ist im besten Sinn universal und „katholisch“, also alles umfassend, nämlich Sprachen und Kulturen unterschiedlicher Zeitalter und Weltregionen einschließend oder zumindest berührend – der im Aristotelischen Sinne Gebildete beginnt wie jeder Mensch mit Lallen und Brabbeln, bevor er sich der </a:t>
            </a:r>
            <a:r>
              <a:rPr lang="de-DE" b="1" dirty="0">
                <a:latin typeface="Times New Roman" pitchFamily="18" charset="0"/>
                <a:cs typeface="Times New Roman" pitchFamily="18" charset="0"/>
              </a:rPr>
              <a:t>Globoglossolalie</a:t>
            </a:r>
            <a:r>
              <a:rPr lang="de-DE" dirty="0">
                <a:latin typeface="Times New Roman" pitchFamily="18" charset="0"/>
                <a:cs typeface="Times New Roman" pitchFamily="18" charset="0"/>
              </a:rPr>
              <a:t> verschreibt; er lebt in seiner Zeit und zugleich im Spiegel von 2-3 Jahrtausenden. So gesehen wird vieles, was derzeit hysterisch beschrien wird, im Gespräch in größere Zusammenhänge eingeordnet und damit relativiert. Auch entwertet?</a:t>
            </a:r>
          </a:p>
          <a:p>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000" b="1" dirty="0" smtClean="0">
                <a:latin typeface="Times New Roman" pitchFamily="18" charset="0"/>
                <a:cs typeface="Times New Roman" pitchFamily="18" charset="0"/>
              </a:rPr>
              <a:t>Die Stadt und die Welt als Bühne</a:t>
            </a:r>
            <a:endParaRPr lang="de-DE" sz="2200" dirty="0">
              <a:latin typeface="Times New Roman" pitchFamily="18" charset="0"/>
              <a:ea typeface="+mn-ea"/>
              <a:cs typeface="Times New Roman" pitchFamily="18" charset="0"/>
            </a:endParaRPr>
          </a:p>
        </p:txBody>
      </p:sp>
      <p:pic>
        <p:nvPicPr>
          <p:cNvPr id="16386" name="Bild 3" descr="IMG_4659"/>
          <p:cNvPicPr>
            <a:picLocks noChangeAspect="1" noChangeArrowheads="1"/>
          </p:cNvPicPr>
          <p:nvPr/>
        </p:nvPicPr>
        <p:blipFill>
          <a:blip r:embed="rId2" cstate="print"/>
          <a:srcRect/>
          <a:stretch>
            <a:fillRect/>
          </a:stretch>
        </p:blipFill>
        <p:spPr bwMode="auto">
          <a:xfrm>
            <a:off x="2051720" y="1412776"/>
            <a:ext cx="5076564" cy="3384376"/>
          </a:xfrm>
          <a:prstGeom prst="rect">
            <a:avLst/>
          </a:prstGeom>
          <a:noFill/>
          <a:ln w="9525">
            <a:noFill/>
            <a:miter lim="800000"/>
            <a:headEnd/>
            <a:tailEnd/>
          </a:ln>
        </p:spPr>
      </p:pic>
      <p:sp>
        <p:nvSpPr>
          <p:cNvPr id="16387" name="Rectangle 3"/>
          <p:cNvSpPr>
            <a:spLocks noChangeArrowheads="1"/>
          </p:cNvSpPr>
          <p:nvPr/>
        </p:nvSpPr>
        <p:spPr bwMode="auto">
          <a:xfrm>
            <a:off x="2123728" y="5157192"/>
            <a:ext cx="4453976"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Alfons Knauth vor einer Weltkarte in Freiburg</a:t>
            </a:r>
            <a:endParaRPr kumimoji="0" lang="de-DE"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b="1" dirty="0" smtClean="0">
                <a:latin typeface="Times New Roman" pitchFamily="18" charset="0"/>
                <a:cs typeface="Times New Roman" pitchFamily="18" charset="0"/>
              </a:rPr>
              <a:t>		Die Stadt und die Welt als Bühne</a:t>
            </a:r>
            <a:endParaRPr lang="de-DE" sz="2400" dirty="0"/>
          </a:p>
        </p:txBody>
      </p:sp>
      <p:sp>
        <p:nvSpPr>
          <p:cNvPr id="3" name="Inhaltsplatzhalter 2"/>
          <p:cNvSpPr>
            <a:spLocks noGrp="1"/>
          </p:cNvSpPr>
          <p:nvPr>
            <p:ph idx="1"/>
          </p:nvPr>
        </p:nvSpPr>
        <p:spPr/>
        <p:txBody>
          <a:bodyPr>
            <a:normAutofit lnSpcReduction="10000"/>
          </a:bodyPr>
          <a:lstStyle/>
          <a:p>
            <a:r>
              <a:rPr lang="de-DE" dirty="0"/>
              <a:t>Lassen wir 3 junge internationale Hasen auftreten und dem Jubilar  die Werte der Jugend verkünden nach dem klassischen Ethik-Text von Samuel Ullman, einem Deutsch-Amerikaner. </a:t>
            </a:r>
            <a:endParaRPr lang="de-DE" dirty="0" smtClean="0"/>
          </a:p>
          <a:p>
            <a:r>
              <a:rPr lang="de-DE" dirty="0" smtClean="0"/>
              <a:t>Natürlich </a:t>
            </a:r>
            <a:r>
              <a:rPr lang="de-DE" dirty="0"/>
              <a:t>spricht jeder Hase seine Sprache, aber sie haben gut geübt und verkünden ihre Botschaft auf Englisch, Französisch und Deutsch in einem Art Sprechgesang, eine frühe Form des Raps.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Bild 2" descr="E:\IMG_4770.jpg"/>
          <p:cNvPicPr>
            <a:picLocks noChangeAspect="1" noChangeArrowheads="1"/>
          </p:cNvPicPr>
          <p:nvPr/>
        </p:nvPicPr>
        <p:blipFill>
          <a:blip r:embed="rId2" cstate="print"/>
          <a:srcRect/>
          <a:stretch>
            <a:fillRect/>
          </a:stretch>
        </p:blipFill>
        <p:spPr bwMode="auto">
          <a:xfrm rot="5400000">
            <a:off x="2916362" y="1820379"/>
            <a:ext cx="4031354" cy="3024335"/>
          </a:xfrm>
          <a:prstGeom prst="rect">
            <a:avLst/>
          </a:prstGeom>
          <a:noFill/>
          <a:ln w="9525">
            <a:noFill/>
            <a:miter lim="800000"/>
            <a:headEnd/>
            <a:tailEnd/>
          </a:ln>
        </p:spPr>
      </p:pic>
      <p:sp>
        <p:nvSpPr>
          <p:cNvPr id="3" name="Rechteck 2"/>
          <p:cNvSpPr/>
          <p:nvPr/>
        </p:nvSpPr>
        <p:spPr>
          <a:xfrm>
            <a:off x="2555776" y="836712"/>
            <a:ext cx="4523867" cy="461665"/>
          </a:xfrm>
          <a:prstGeom prst="rect">
            <a:avLst/>
          </a:prstGeom>
        </p:spPr>
        <p:txBody>
          <a:bodyPr wrap="none">
            <a:spAutoFit/>
          </a:bodyPr>
          <a:lstStyle/>
          <a:p>
            <a:r>
              <a:rPr lang="de-DE" sz="2400" b="1" dirty="0" smtClean="0">
                <a:latin typeface="Times New Roman" pitchFamily="18" charset="0"/>
                <a:cs typeface="Times New Roman" pitchFamily="18" charset="0"/>
              </a:rPr>
              <a:t>Die Stadt und die Welt als Bühne</a:t>
            </a:r>
            <a:endParaRPr lang="de-DE" sz="2400" dirty="0"/>
          </a:p>
        </p:txBody>
      </p:sp>
      <p:sp>
        <p:nvSpPr>
          <p:cNvPr id="4" name="Rechteck 3"/>
          <p:cNvSpPr/>
          <p:nvPr/>
        </p:nvSpPr>
        <p:spPr>
          <a:xfrm>
            <a:off x="2555776" y="5661248"/>
            <a:ext cx="4572000" cy="923330"/>
          </a:xfrm>
          <a:prstGeom prst="rect">
            <a:avLst/>
          </a:prstGeom>
        </p:spPr>
        <p:txBody>
          <a:bodyPr>
            <a:spAutoFit/>
          </a:bodyPr>
          <a:lstStyle/>
          <a:p>
            <a:r>
              <a:rPr lang="de-DE" dirty="0"/>
              <a:t>	</a:t>
            </a:r>
            <a:r>
              <a:rPr lang="de-DE" dirty="0" smtClean="0"/>
              <a:t>Drei </a:t>
            </a:r>
            <a:r>
              <a:rPr lang="de-DE" dirty="0"/>
              <a:t>Hasen mit Alfons-Brille </a:t>
            </a:r>
            <a:r>
              <a:rPr lang="de-DE" dirty="0" smtClean="0"/>
              <a:t>	 	 verkünden </a:t>
            </a:r>
            <a:r>
              <a:rPr lang="de-DE" dirty="0"/>
              <a:t>der mexikanischen </a:t>
            </a:r>
            <a:r>
              <a:rPr lang="de-DE" dirty="0" smtClean="0"/>
              <a:t>	 Madonna </a:t>
            </a:r>
            <a:r>
              <a:rPr lang="de-DE" dirty="0"/>
              <a:t>die Werte der Jugend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627784" y="980728"/>
            <a:ext cx="4523867" cy="461665"/>
          </a:xfrm>
          <a:prstGeom prst="rect">
            <a:avLst/>
          </a:prstGeom>
        </p:spPr>
        <p:txBody>
          <a:bodyPr wrap="none">
            <a:spAutoFit/>
          </a:bodyPr>
          <a:lstStyle/>
          <a:p>
            <a:r>
              <a:rPr lang="de-DE" sz="2400" b="1" dirty="0" smtClean="0">
                <a:latin typeface="Times New Roman" pitchFamily="18" charset="0"/>
                <a:cs typeface="Times New Roman" pitchFamily="18" charset="0"/>
              </a:rPr>
              <a:t>Die Stadt und die Welt als Bühne</a:t>
            </a:r>
            <a:endParaRPr lang="de-DE" sz="2400" dirty="0"/>
          </a:p>
        </p:txBody>
      </p:sp>
      <p:graphicFrame>
        <p:nvGraphicFramePr>
          <p:cNvPr id="3" name="Tabelle 2"/>
          <p:cNvGraphicFramePr>
            <a:graphicFrameLocks noGrp="1"/>
          </p:cNvGraphicFramePr>
          <p:nvPr/>
        </p:nvGraphicFramePr>
        <p:xfrm>
          <a:off x="467544" y="1916832"/>
          <a:ext cx="8496944" cy="6014106"/>
        </p:xfrm>
        <a:graphic>
          <a:graphicData uri="http://schemas.openxmlformats.org/drawingml/2006/table">
            <a:tbl>
              <a:tblPr/>
              <a:tblGrid>
                <a:gridCol w="8496944"/>
              </a:tblGrid>
              <a:tr h="285655">
                <a:tc>
                  <a:txBody>
                    <a:bodyPr/>
                    <a:lstStyle/>
                    <a:p>
                      <a:pPr>
                        <a:lnSpc>
                          <a:spcPct val="115000"/>
                        </a:lnSpc>
                        <a:spcAft>
                          <a:spcPts val="1000"/>
                        </a:spcAft>
                      </a:pPr>
                      <a:r>
                        <a:rPr lang="en-US" sz="1800" b="1" kern="1800" dirty="0" smtClean="0">
                          <a:latin typeface="Times New Roman" pitchFamily="18" charset="0"/>
                          <a:ea typeface="Times New Roman"/>
                          <a:cs typeface="Times New Roman" pitchFamily="18" charset="0"/>
                        </a:rPr>
                        <a:t>Jugend </a:t>
                      </a:r>
                    </a:p>
                    <a:p>
                      <a:pPr>
                        <a:lnSpc>
                          <a:spcPct val="115000"/>
                        </a:lnSpc>
                        <a:spcAft>
                          <a:spcPts val="1000"/>
                        </a:spcAft>
                      </a:pPr>
                      <a:r>
                        <a:rPr lang="en-US" sz="1800" b="1" kern="1800" dirty="0" smtClean="0">
                          <a:latin typeface="Times New Roman" pitchFamily="18" charset="0"/>
                          <a:ea typeface="Times New Roman"/>
                          <a:cs typeface="Times New Roman" pitchFamily="18" charset="0"/>
                        </a:rPr>
                        <a:t>von Samuel </a:t>
                      </a:r>
                      <a:r>
                        <a:rPr lang="en-US" sz="1800" b="1" kern="1800" dirty="0" err="1" smtClean="0">
                          <a:latin typeface="Times New Roman" pitchFamily="18" charset="0"/>
                          <a:ea typeface="Times New Roman"/>
                          <a:cs typeface="Times New Roman" pitchFamily="18" charset="0"/>
                        </a:rPr>
                        <a:t>Ulman</a:t>
                      </a:r>
                      <a:endParaRPr lang="en-US" sz="1800" b="1" kern="1800" dirty="0" smtClean="0">
                        <a:latin typeface="Times New Roman" pitchFamily="18" charset="0"/>
                        <a:ea typeface="Times New Roman"/>
                        <a:cs typeface="Times New Roman" pitchFamily="18" charset="0"/>
                      </a:endParaRPr>
                    </a:p>
                    <a:p>
                      <a:pPr>
                        <a:lnSpc>
                          <a:spcPct val="115000"/>
                        </a:lnSpc>
                        <a:spcAft>
                          <a:spcPts val="1000"/>
                        </a:spcAft>
                      </a:pPr>
                      <a:endParaRPr lang="de-DE" sz="1800" dirty="0">
                        <a:latin typeface="Times New Roman" pitchFamily="18" charset="0"/>
                        <a:ea typeface="Calibri"/>
                        <a:cs typeface="Times New Roman" pitchFamily="18" charset="0"/>
                      </a:endParaRPr>
                    </a:p>
                  </a:txBody>
                  <a:tcPr marL="41661" marR="41661" marT="0" marB="0">
                    <a:lnL>
                      <a:noFill/>
                    </a:lnL>
                    <a:lnR>
                      <a:noFill/>
                    </a:lnR>
                    <a:lnT>
                      <a:noFill/>
                    </a:lnT>
                    <a:lnB>
                      <a:noFill/>
                    </a:lnB>
                  </a:tcPr>
                </a:tc>
              </a:tr>
              <a:tr h="4838975">
                <a:tc>
                  <a:txBody>
                    <a:bodyPr/>
                    <a:lstStyle/>
                    <a:p>
                      <a:pPr algn="just">
                        <a:lnSpc>
                          <a:spcPct val="115000"/>
                        </a:lnSpc>
                        <a:spcAft>
                          <a:spcPts val="1000"/>
                        </a:spcAft>
                      </a:pPr>
                      <a:r>
                        <a:rPr lang="de-DE" sz="1800" kern="1800" dirty="0">
                          <a:latin typeface="Times New Roman" pitchFamily="18" charset="0"/>
                          <a:ea typeface="Times New Roman"/>
                          <a:cs typeface="Times New Roman" pitchFamily="18" charset="0"/>
                        </a:rPr>
                        <a:t>Jugend ist kein Lebensabschnitt, es ist eine Geisteshaltung</a:t>
                      </a:r>
                      <a:r>
                        <a:rPr lang="de-DE" sz="1800" kern="1800" dirty="0" smtClean="0">
                          <a:latin typeface="Times New Roman" pitchFamily="18" charset="0"/>
                          <a:ea typeface="Times New Roman"/>
                          <a:cs typeface="Times New Roman" pitchFamily="18" charset="0"/>
                        </a:rPr>
                        <a:t>; es </a:t>
                      </a:r>
                      <a:r>
                        <a:rPr lang="de-DE" sz="1800" kern="1800" dirty="0">
                          <a:latin typeface="Times New Roman" pitchFamily="18" charset="0"/>
                          <a:ea typeface="Times New Roman"/>
                          <a:cs typeface="Times New Roman" pitchFamily="18" charset="0"/>
                        </a:rPr>
                        <a:t>ist keine Frage von rosigen Wangen, roten Lippen und biegsamen </a:t>
                      </a:r>
                      <a:r>
                        <a:rPr lang="de-DE" sz="1800" kern="1800" dirty="0" smtClean="0">
                          <a:latin typeface="Times New Roman" pitchFamily="18" charset="0"/>
                          <a:ea typeface="Times New Roman"/>
                          <a:cs typeface="Times New Roman" pitchFamily="18" charset="0"/>
                        </a:rPr>
                        <a:t>Knien </a:t>
                      </a:r>
                      <a:r>
                        <a:rPr lang="de-DE" sz="1800" kern="1800" dirty="0">
                          <a:latin typeface="Times New Roman" pitchFamily="18" charset="0"/>
                          <a:ea typeface="Times New Roman"/>
                          <a:cs typeface="Times New Roman" pitchFamily="18" charset="0"/>
                        </a:rPr>
                        <a:t>es ist eine Frage des Willens, der Vorstellungskraft, der Gefühlskraft;</a:t>
                      </a:r>
                      <a:r>
                        <a:rPr lang="de-DE" sz="1800" dirty="0">
                          <a:latin typeface="Times New Roman" pitchFamily="18" charset="0"/>
                          <a:ea typeface="Calibri"/>
                          <a:cs typeface="Times New Roman" pitchFamily="18" charset="0"/>
                        </a:rPr>
                        <a:t> </a:t>
                      </a:r>
                      <a:r>
                        <a:rPr lang="de-DE" sz="1800" kern="1800" dirty="0">
                          <a:latin typeface="Times New Roman" pitchFamily="18" charset="0"/>
                          <a:ea typeface="Times New Roman"/>
                          <a:cs typeface="Times New Roman" pitchFamily="18" charset="0"/>
                        </a:rPr>
                        <a:t>es ist die Frische der tiefen Quellen des Lebens.</a:t>
                      </a:r>
                      <a:endParaRPr lang="de-DE" sz="1800" dirty="0">
                        <a:latin typeface="Times New Roman" pitchFamily="18" charset="0"/>
                        <a:ea typeface="Calibri"/>
                        <a:cs typeface="Times New Roman" pitchFamily="18" charset="0"/>
                      </a:endParaRPr>
                    </a:p>
                    <a:p>
                      <a:pPr algn="just">
                        <a:lnSpc>
                          <a:spcPct val="115000"/>
                        </a:lnSpc>
                        <a:spcAft>
                          <a:spcPts val="1000"/>
                        </a:spcAft>
                      </a:pPr>
                      <a:r>
                        <a:rPr lang="de-DE" sz="1800" kern="1800" dirty="0">
                          <a:latin typeface="Times New Roman" pitchFamily="18" charset="0"/>
                          <a:ea typeface="Times New Roman"/>
                          <a:cs typeface="Times New Roman" pitchFamily="18" charset="0"/>
                        </a:rPr>
                        <a:t>Jugend meint eine Vorherrschaft des Mutes über die Schüchternheit, der Abenteuerlust über die </a:t>
                      </a:r>
                      <a:r>
                        <a:rPr lang="de-DE" sz="1800" kern="1800" dirty="0" smtClean="0">
                          <a:latin typeface="Times New Roman" pitchFamily="18" charset="0"/>
                          <a:ea typeface="Times New Roman"/>
                          <a:cs typeface="Times New Roman" pitchFamily="18" charset="0"/>
                        </a:rPr>
                        <a:t>Bequemlichkeit.</a:t>
                      </a:r>
                    </a:p>
                    <a:p>
                      <a:pPr algn="just">
                        <a:lnSpc>
                          <a:spcPct val="115000"/>
                        </a:lnSpc>
                        <a:spcAft>
                          <a:spcPts val="1000"/>
                        </a:spcAft>
                      </a:pPr>
                      <a:r>
                        <a:rPr lang="de-DE" sz="1800" kern="1800" dirty="0" smtClean="0">
                          <a:latin typeface="Times New Roman" pitchFamily="18" charset="0"/>
                          <a:ea typeface="Times New Roman"/>
                          <a:cs typeface="Times New Roman" pitchFamily="18" charset="0"/>
                        </a:rPr>
                        <a:t>Dies </a:t>
                      </a:r>
                      <a:r>
                        <a:rPr lang="de-DE" sz="1800" kern="1800" dirty="0">
                          <a:latin typeface="Times New Roman" pitchFamily="18" charset="0"/>
                          <a:ea typeface="Times New Roman"/>
                          <a:cs typeface="Times New Roman" pitchFamily="18" charset="0"/>
                        </a:rPr>
                        <a:t>findet man öfter bei einem Sechzigjährigen als bei einem Zwanzigjährigen.</a:t>
                      </a:r>
                      <a:endParaRPr lang="de-DE" sz="1800" dirty="0">
                        <a:latin typeface="Times New Roman" pitchFamily="18" charset="0"/>
                        <a:ea typeface="Calibri"/>
                        <a:cs typeface="Times New Roman" pitchFamily="18" charset="0"/>
                      </a:endParaRPr>
                    </a:p>
                    <a:p>
                      <a:pPr algn="just">
                        <a:lnSpc>
                          <a:spcPct val="115000"/>
                        </a:lnSpc>
                        <a:spcAft>
                          <a:spcPts val="1000"/>
                        </a:spcAft>
                      </a:pPr>
                      <a:r>
                        <a:rPr lang="de-DE" sz="1800" kern="1800" dirty="0">
                          <a:latin typeface="Times New Roman" pitchFamily="18" charset="0"/>
                          <a:ea typeface="Times New Roman"/>
                          <a:cs typeface="Times New Roman" pitchFamily="18" charset="0"/>
                        </a:rPr>
                        <a:t>Aber niemand wird alt, weil er eine bestimmte Zahl an Jahren gelebt hat.</a:t>
                      </a:r>
                      <a:endParaRPr lang="de-DE" sz="1800" dirty="0">
                        <a:latin typeface="Times New Roman" pitchFamily="18" charset="0"/>
                        <a:ea typeface="Calibri"/>
                        <a:cs typeface="Times New Roman" pitchFamily="18" charset="0"/>
                      </a:endParaRPr>
                    </a:p>
                    <a:p>
                      <a:pPr algn="just">
                        <a:lnSpc>
                          <a:spcPct val="115000"/>
                        </a:lnSpc>
                        <a:spcAft>
                          <a:spcPts val="1000"/>
                        </a:spcAft>
                      </a:pPr>
                      <a:r>
                        <a:rPr lang="de-DE" sz="1800" kern="1800" dirty="0">
                          <a:latin typeface="Times New Roman" pitchFamily="18" charset="0"/>
                          <a:ea typeface="Times New Roman"/>
                          <a:cs typeface="Times New Roman" pitchFamily="18" charset="0"/>
                        </a:rPr>
                        <a:t>Wir werden alt, wenn wir unsere Ideale aufgeben</a:t>
                      </a:r>
                      <a:r>
                        <a:rPr lang="de-DE" sz="1800" kern="1800" dirty="0" smtClean="0">
                          <a:latin typeface="Times New Roman" pitchFamily="18" charset="0"/>
                          <a:ea typeface="Times New Roman"/>
                          <a:cs typeface="Times New Roman" pitchFamily="18" charset="0"/>
                        </a:rPr>
                        <a:t>.</a:t>
                      </a:r>
                      <a:endParaRPr lang="de-DE" sz="1800" dirty="0">
                        <a:latin typeface="Times New Roman" pitchFamily="18" charset="0"/>
                        <a:ea typeface="Calibri"/>
                        <a:cs typeface="Times New Roman" pitchFamily="18" charset="0"/>
                      </a:endParaRPr>
                    </a:p>
                  </a:txBody>
                  <a:tcPr marL="41661" marR="41661"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483768" y="692696"/>
            <a:ext cx="4523867" cy="461665"/>
          </a:xfrm>
          <a:prstGeom prst="rect">
            <a:avLst/>
          </a:prstGeom>
        </p:spPr>
        <p:txBody>
          <a:bodyPr wrap="none">
            <a:spAutoFit/>
          </a:bodyPr>
          <a:lstStyle/>
          <a:p>
            <a:pPr algn="ctr"/>
            <a:r>
              <a:rPr lang="de-DE" sz="2400" b="1" dirty="0" smtClean="0">
                <a:latin typeface="Times New Roman" pitchFamily="18" charset="0"/>
                <a:cs typeface="Times New Roman" pitchFamily="18" charset="0"/>
              </a:rPr>
              <a:t>Die Stadt und die Welt als Bühne</a:t>
            </a:r>
            <a:endParaRPr lang="de-DE" sz="2400" dirty="0"/>
          </a:p>
        </p:txBody>
      </p:sp>
      <p:sp>
        <p:nvSpPr>
          <p:cNvPr id="23553" name="Rectangle 1"/>
          <p:cNvSpPr>
            <a:spLocks noChangeArrowheads="1"/>
          </p:cNvSpPr>
          <p:nvPr/>
        </p:nvSpPr>
        <p:spPr bwMode="auto">
          <a:xfrm>
            <a:off x="395536" y="1340768"/>
            <a:ext cx="835292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Jahre mögen die Haut runzeln, aber die Begeisterung aufzugeben runzelt die Seele.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de-DE"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Sorge, Angst, Selbst-Zweifel beugen das Herz und ziehen den Geist herab in den Staub.</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de-DE"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Ob 60 oder 16, im Herzen eines  jeden menschlichen Wesens ist die Verlockung des Staunens, die unbesiegbare kindliche Frage nach dem „Was kommt als nächstes?“ und die Freude am Spiel des Lebens.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de-DE"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der Mitte Deines und meines Herzens gibt es eine drahtlose Antenne; solange sie Botschaften empfängt von Schönheit, Hoffnung, Freude, Mut und Kraft von Menschen und vom Unendlichen, so lange bist Du jung.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de-DE"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Wenn die Antennen sinken und Dein Geist bedeckt ist vom Schnee des Zynismus und vom Eis des Pessimismus, dann bist Du alt geworden, auch mit 20;                                                      aber solange Deine Antennen sich ausstrecken, um die Wellen des Optimismus aufzufangen, gibt es Hoffnung, dass Du jung sterben kannst selbst mit 80.</a:t>
            </a: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de-DE"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(Übersetzung: Werner Brand, nach englischen und französischen Fassungen)</a:t>
            </a:r>
            <a:endParaRPr kumimoji="0" lang="de-DE"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483768" y="692696"/>
            <a:ext cx="4523867" cy="461665"/>
          </a:xfrm>
          <a:prstGeom prst="rect">
            <a:avLst/>
          </a:prstGeom>
        </p:spPr>
        <p:txBody>
          <a:bodyPr wrap="none">
            <a:spAutoFit/>
          </a:bodyPr>
          <a:lstStyle/>
          <a:p>
            <a:pPr algn="ctr"/>
            <a:r>
              <a:rPr lang="de-DE" sz="2400" b="1" dirty="0" smtClean="0">
                <a:latin typeface="Times New Roman" pitchFamily="18" charset="0"/>
                <a:cs typeface="Times New Roman" pitchFamily="18" charset="0"/>
              </a:rPr>
              <a:t>Die Stadt und die Welt als Bühne</a:t>
            </a:r>
            <a:endParaRPr lang="de-DE" sz="2400" dirty="0"/>
          </a:p>
        </p:txBody>
      </p:sp>
      <p:sp>
        <p:nvSpPr>
          <p:cNvPr id="3" name="Rechteck 2"/>
          <p:cNvSpPr/>
          <p:nvPr/>
        </p:nvSpPr>
        <p:spPr>
          <a:xfrm>
            <a:off x="467544" y="1412776"/>
            <a:ext cx="8496944" cy="830997"/>
          </a:xfrm>
          <a:prstGeom prst="rect">
            <a:avLst/>
          </a:prstGeom>
        </p:spPr>
        <p:txBody>
          <a:bodyPr wrap="square">
            <a:spAutoFit/>
          </a:bodyPr>
          <a:lstStyle/>
          <a:p>
            <a:r>
              <a:rPr lang="de-DE" sz="1600" dirty="0"/>
              <a:t>Zu diesem Sprechgesang lassen wir die Dreisam, den Fluss, der durch Freiburg im Breisgau fließt, im Hintergrund plätschern und leise Gitarrenmusik erklingen, am besten von Norbert Langensiepen, z.B. aus „</a:t>
            </a:r>
            <a:r>
              <a:rPr lang="de-DE" sz="1600" dirty="0" err="1"/>
              <a:t>Overnight</a:t>
            </a:r>
            <a:r>
              <a:rPr lang="de-DE" sz="1600" dirty="0"/>
              <a:t>“ Track 11 „Easy </a:t>
            </a:r>
            <a:r>
              <a:rPr lang="de-DE" sz="1600" dirty="0" err="1"/>
              <a:t>going</a:t>
            </a:r>
            <a:r>
              <a:rPr lang="de-DE" sz="1600" dirty="0"/>
              <a:t>“ oder Track 15 „Over </a:t>
            </a:r>
            <a:r>
              <a:rPr lang="de-DE" sz="1600" dirty="0" err="1"/>
              <a:t>the</a:t>
            </a:r>
            <a:r>
              <a:rPr lang="de-DE" sz="1600" dirty="0"/>
              <a:t> </a:t>
            </a:r>
            <a:r>
              <a:rPr lang="de-DE" sz="1600" dirty="0" err="1"/>
              <a:t>years</a:t>
            </a:r>
            <a:r>
              <a:rPr lang="de-DE" sz="1600" dirty="0"/>
              <a:t>“.</a:t>
            </a:r>
          </a:p>
        </p:txBody>
      </p:sp>
      <p:pic>
        <p:nvPicPr>
          <p:cNvPr id="21505" name="Bild 5" descr="IMG_4708"/>
          <p:cNvPicPr>
            <a:picLocks noChangeAspect="1" noChangeArrowheads="1"/>
          </p:cNvPicPr>
          <p:nvPr/>
        </p:nvPicPr>
        <p:blipFill>
          <a:blip r:embed="rId2" cstate="print"/>
          <a:srcRect/>
          <a:stretch>
            <a:fillRect/>
          </a:stretch>
        </p:blipFill>
        <p:spPr bwMode="auto">
          <a:xfrm>
            <a:off x="3779912" y="2348880"/>
            <a:ext cx="1493838" cy="2239963"/>
          </a:xfrm>
          <a:prstGeom prst="rect">
            <a:avLst/>
          </a:prstGeom>
          <a:noFill/>
          <a:ln w="9525">
            <a:noFill/>
            <a:miter lim="800000"/>
            <a:headEnd/>
            <a:tailEnd/>
          </a:ln>
        </p:spPr>
      </p:pic>
      <p:sp>
        <p:nvSpPr>
          <p:cNvPr id="6" name="Rechteck 5"/>
          <p:cNvSpPr/>
          <p:nvPr/>
        </p:nvSpPr>
        <p:spPr>
          <a:xfrm>
            <a:off x="2915816" y="4941168"/>
            <a:ext cx="2921890" cy="338554"/>
          </a:xfrm>
          <a:prstGeom prst="rect">
            <a:avLst/>
          </a:prstGeom>
        </p:spPr>
        <p:txBody>
          <a:bodyPr wrap="none">
            <a:spAutoFit/>
          </a:bodyPr>
          <a:lstStyle/>
          <a:p>
            <a:pPr lvl="0" indent="449263" fontAlgn="base">
              <a:spcBef>
                <a:spcPct val="0"/>
              </a:spcBef>
              <a:spcAft>
                <a:spcPct val="0"/>
              </a:spcAft>
            </a:pPr>
            <a:r>
              <a:rPr lang="de-DE" sz="1600" dirty="0" smtClean="0">
                <a:latin typeface="Times New Roman" pitchFamily="18" charset="0"/>
                <a:ea typeface="Calibri" pitchFamily="34" charset="0"/>
                <a:cs typeface="Times New Roman" pitchFamily="18" charset="0"/>
              </a:rPr>
              <a:t>  </a:t>
            </a:r>
            <a:r>
              <a:rPr lang="de-DE" sz="1600" b="1" dirty="0" smtClean="0">
                <a:latin typeface="Times New Roman" pitchFamily="18" charset="0"/>
                <a:ea typeface="Calibri" pitchFamily="34" charset="0"/>
                <a:cs typeface="Times New Roman" pitchFamily="18" charset="0"/>
              </a:rPr>
              <a:t>Gitarrist </a:t>
            </a:r>
            <a:r>
              <a:rPr lang="de-DE" sz="1600" b="1" dirty="0">
                <a:latin typeface="Times New Roman" pitchFamily="18" charset="0"/>
                <a:ea typeface="Calibri" pitchFamily="34" charset="0"/>
                <a:cs typeface="Times New Roman" pitchFamily="18" charset="0"/>
              </a:rPr>
              <a:t>an der Dreisam</a:t>
            </a:r>
            <a:endParaRPr lang="de-DE" sz="1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apetus">
  <a:themeElements>
    <a:clrScheme name="Iapetus">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Iapetus">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apetus">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0</TotalTime>
  <Words>1402</Words>
  <Application>Microsoft Office PowerPoint</Application>
  <PresentationFormat>Bildschirmpräsentation (4:3)</PresentationFormat>
  <Paragraphs>77</Paragraphs>
  <Slides>17</Slides>
  <Notes>1</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Iapetus</vt:lpstr>
      <vt:lpstr> Die Stadt und die Welt als Bühne  Ein Beitrag zu Alfons Knauths 75. Geburtstag am 09.02. 2016 </vt:lpstr>
      <vt:lpstr>Die Stadt und die Welt als Bühne</vt:lpstr>
      <vt:lpstr>Die Stadt und die Welt als Bühne</vt:lpstr>
      <vt:lpstr>Die Stadt und die Welt als Bühne</vt:lpstr>
      <vt:lpstr>  Die Stadt und die Welt als Bühne</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Stadt und die Welt als Bühne Ein Beitrag zu Alfons Knauths 75. Geburtstag am 09.02. 2016</dc:title>
  <dc:creator>Werner Brand</dc:creator>
  <cp:lastModifiedBy>Werner Brand</cp:lastModifiedBy>
  <cp:revision>11</cp:revision>
  <dcterms:created xsi:type="dcterms:W3CDTF">2016-02-01T15:44:56Z</dcterms:created>
  <dcterms:modified xsi:type="dcterms:W3CDTF">2016-02-01T17:30:31Z</dcterms:modified>
</cp:coreProperties>
</file>